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48" r:id="rId4"/>
    <p:sldMasterId id="2147483754" r:id="rId5"/>
  </p:sldMasterIdLst>
  <p:notesMasterIdLst>
    <p:notesMasterId r:id="rId13"/>
  </p:notesMasterIdLst>
  <p:sldIdLst>
    <p:sldId id="494" r:id="rId6"/>
    <p:sldId id="495" r:id="rId7"/>
    <p:sldId id="505" r:id="rId8"/>
    <p:sldId id="503" r:id="rId9"/>
    <p:sldId id="504" r:id="rId10"/>
    <p:sldId id="506" r:id="rId11"/>
    <p:sldId id="507" r:id="rId12"/>
  </p:sldIdLst>
  <p:sldSz cx="12192000" cy="6858000"/>
  <p:notesSz cx="6808788" cy="9940925"/>
  <p:defaultTextStyle>
    <a:defPPr marL="0" marR="0" indent="0" algn="l" defTabSz="457159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51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1pPr>
    <a:lvl2pPr marL="0" marR="0" indent="114289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2pPr>
    <a:lvl3pPr marL="0" marR="0" indent="228580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3pPr>
    <a:lvl4pPr marL="0" marR="0" indent="342870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4pPr>
    <a:lvl5pPr marL="0" marR="0" indent="457159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5pPr>
    <a:lvl6pPr marL="0" marR="0" indent="571449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6pPr>
    <a:lvl7pPr marL="0" marR="0" indent="685738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7pPr>
    <a:lvl8pPr marL="0" marR="0" indent="800027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8pPr>
    <a:lvl9pPr marL="0" marR="0" indent="914317" algn="l" defTabSz="228580" rtl="0" fontAlgn="auto" latinLnBrk="0" hangingPunct="0">
      <a:lnSpc>
        <a:spcPts val="951"/>
      </a:lnSpc>
      <a:spcBef>
        <a:spcPts val="0"/>
      </a:spcBef>
      <a:spcAft>
        <a:spcPts val="0"/>
      </a:spcAft>
      <a:buClrTx/>
      <a:buSzTx/>
      <a:buFontTx/>
      <a:buNone/>
      <a:tabLst/>
      <a:defRPr kumimoji="0" sz="851" b="0" i="0" u="none" strike="noStrike" cap="none" spc="0" normalizeH="0" baseline="0">
        <a:ln>
          <a:noFill/>
        </a:ln>
        <a:solidFill>
          <a:schemeClr val="accent3"/>
        </a:solidFill>
        <a:effectLst/>
        <a:uFillTx/>
        <a:latin typeface="BrownStd-Regular"/>
        <a:ea typeface="BrownStd-Regular"/>
        <a:cs typeface="BrownStd-Regular"/>
        <a:sym typeface="BrownStd-Regular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1E76"/>
    <a:srgbClr val="C24831"/>
    <a:srgbClr val="FFE730"/>
    <a:srgbClr val="F4B3C3"/>
    <a:srgbClr val="C8A3DA"/>
    <a:srgbClr val="0A5124"/>
    <a:srgbClr val="A3CBE1"/>
    <a:srgbClr val="107DAE"/>
    <a:srgbClr val="82BD00"/>
    <a:srgbClr val="008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2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-1144290"/>
              <a:satOff val="90889"/>
              <a:lumOff val="6488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>
              <a:hueOff val="-2464099"/>
              <a:satOff val="3448"/>
              <a:lumOff val="-73354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miter lim="400000"/>
            </a:ln>
          </a:left>
          <a:right>
            <a:ln w="12700" cap="flat">
              <a:solidFill>
                <a:schemeClr val="accent3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chemeClr val="accent3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3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3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3"/>
              </a:solidFill>
              <a:prstDash val="solid"/>
              <a:miter lim="400000"/>
            </a:ln>
          </a:left>
          <a:right>
            <a:ln w="12700" cap="flat">
              <a:solidFill>
                <a:schemeClr val="accent3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chemeClr val="accent3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3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3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3"/>
              </a:solidFill>
              <a:prstDash val="solid"/>
              <a:miter lim="400000"/>
            </a:ln>
          </a:left>
          <a:right>
            <a:ln w="12700" cap="flat">
              <a:solidFill>
                <a:schemeClr val="accent3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chemeClr val="accent3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3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3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3"/>
              </a:solidFill>
              <a:prstDash val="solid"/>
              <a:miter lim="400000"/>
            </a:ln>
          </a:left>
          <a:right>
            <a:ln w="12700" cap="flat">
              <a:solidFill>
                <a:schemeClr val="accent3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chemeClr val="accent3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3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3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chemeClr val="accent2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/>
              </a:solidFill>
              <a:prstDash val="solid"/>
              <a:miter lim="400000"/>
            </a:ln>
          </a:right>
          <a:top>
            <a:ln w="12700" cap="flat">
              <a:solidFill>
                <a:schemeClr val="accent2"/>
              </a:solidFill>
              <a:prstDash val="solid"/>
              <a:miter lim="400000"/>
            </a:ln>
          </a:top>
          <a:bottom>
            <a:ln w="12700" cap="flat">
              <a:solidFill>
                <a:schemeClr val="accent2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2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/>
              </a:solidFill>
              <a:prstDash val="solid"/>
              <a:miter lim="400000"/>
            </a:ln>
          </a:right>
          <a:top>
            <a:ln w="12700" cap="flat">
              <a:solidFill>
                <a:schemeClr val="accent2"/>
              </a:solidFill>
              <a:prstDash val="solid"/>
              <a:miter lim="400000"/>
            </a:ln>
          </a:top>
          <a:bottom>
            <a:ln w="12700" cap="flat">
              <a:solidFill>
                <a:schemeClr val="accent2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2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/>
              </a:solidFill>
              <a:prstDash val="solid"/>
              <a:miter lim="400000"/>
            </a:ln>
          </a:right>
          <a:top>
            <a:ln w="12700" cap="flat">
              <a:solidFill>
                <a:schemeClr val="accent2"/>
              </a:solidFill>
              <a:prstDash val="solid"/>
              <a:miter lim="400000"/>
            </a:ln>
          </a:top>
          <a:bottom>
            <a:ln w="12700" cap="flat">
              <a:solidFill>
                <a:schemeClr val="accent2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2"/>
      </a:tcTxStyle>
      <a:tcStyle>
        <a:tcBdr>
          <a:left>
            <a:ln w="12700" cap="flat">
              <a:solidFill>
                <a:schemeClr val="accent2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/>
              </a:solidFill>
              <a:prstDash val="solid"/>
              <a:miter lim="400000"/>
            </a:ln>
          </a:right>
          <a:top>
            <a:ln w="12700" cap="flat">
              <a:solidFill>
                <a:schemeClr val="accent2"/>
              </a:solidFill>
              <a:prstDash val="solid"/>
              <a:miter lim="400000"/>
            </a:ln>
          </a:top>
          <a:bottom>
            <a:ln w="12700" cap="flat">
              <a:solidFill>
                <a:schemeClr val="accent2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Light"/>
          <a:ea typeface="Helvetica Light"/>
          <a:cs typeface="Helvetica Light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3"/>
              </a:solidFill>
              <a:prstDash val="solid"/>
              <a:miter lim="400000"/>
            </a:ln>
          </a:right>
          <a:top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3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chemeClr val="accent3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934"/>
    <p:restoredTop sz="76653" autoAdjust="0"/>
  </p:normalViewPr>
  <p:slideViewPr>
    <p:cSldViewPr snapToGrid="0" snapToObjects="1">
      <p:cViewPr varScale="1">
        <p:scale>
          <a:sx n="66" d="100"/>
          <a:sy n="66" d="100"/>
        </p:scale>
        <p:origin x="1608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0" d="100"/>
          <a:sy n="80" d="100"/>
        </p:scale>
        <p:origin x="40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23" name="Shape 323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066350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1pPr>
    <a:lvl2pPr indent="114289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2pPr>
    <a:lvl3pPr indent="228580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3pPr>
    <a:lvl4pPr indent="342870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4pPr>
    <a:lvl5pPr indent="457159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5pPr>
    <a:lvl6pPr indent="571449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6pPr>
    <a:lvl7pPr indent="685738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7pPr>
    <a:lvl8pPr indent="800027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8pPr>
    <a:lvl9pPr indent="914317" defTabSz="228580" latinLnBrk="0">
      <a:lnSpc>
        <a:spcPct val="117999"/>
      </a:lnSpc>
      <a:defRPr sz="700">
        <a:solidFill>
          <a:schemeClr val="accent3"/>
        </a:solidFill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22858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/>
          <a:lstStyle/>
          <a:p>
            <a:fld id="{97460271-7323-4201-B4D0-D84375D09601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2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4198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/>
          <a:lstStyle/>
          <a:p>
            <a:fld id="{97460271-7323-4201-B4D0-D84375D09601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3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485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/>
          <a:lstStyle/>
          <a:p>
            <a:fld id="{97460271-7323-4201-B4D0-D84375D09601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4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4483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912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228580" eaLnBrk="1" fontAlgn="auto" latinLnBrk="0" hangingPunct="1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068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812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94C43-328A-4C9B-B404-9A34AE5E2009}" type="slidenum">
              <a:rPr lang="en-GB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 alt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934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32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8CA56B8-C557-B146-B80E-91044EEF5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63277"/>
            <a:ext cx="9711267" cy="1143000"/>
          </a:xfrm>
        </p:spPr>
        <p:txBody>
          <a:bodyPr/>
          <a:lstStyle>
            <a:lvl1pPr>
              <a:defRPr sz="30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504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F6F2F-024D-214D-AB21-18EDB554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20670"/>
            <a:ext cx="10515600" cy="1325563"/>
          </a:xfrm>
          <a:prstGeom prst="rect">
            <a:avLst/>
          </a:prstGeom>
        </p:spPr>
        <p:txBody>
          <a:bodyPr anchor="ctr" anchorCtr="1"/>
          <a:lstStyle>
            <a:lvl1pPr>
              <a:defRPr b="1" i="0" baseline="0"/>
            </a:lvl1pPr>
          </a:lstStyle>
          <a:p>
            <a:r>
              <a:rPr lang="en-US" dirty="0"/>
              <a:t>Intro slide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06B59D-544B-2341-8A95-0A11F704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798434"/>
            <a:ext cx="10515600" cy="1383165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Subtitle text for intro slide</a:t>
            </a:r>
          </a:p>
        </p:txBody>
      </p:sp>
    </p:spTree>
    <p:extLst>
      <p:ext uri="{BB962C8B-B14F-4D97-AF65-F5344CB8AC3E}">
        <p14:creationId xmlns:p14="http://schemas.microsoft.com/office/powerpoint/2010/main" val="91607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4FFAC-4A47-E44E-BA32-4E2CA259D4CA}"/>
              </a:ext>
            </a:extLst>
          </p:cNvPr>
          <p:cNvSpPr txBox="1">
            <a:spLocks/>
          </p:cNvSpPr>
          <p:nvPr userDrawn="1"/>
        </p:nvSpPr>
        <p:spPr>
          <a:xfrm>
            <a:off x="914400" y="2130436"/>
            <a:ext cx="10363200" cy="1470025"/>
          </a:xfrm>
          <a:prstGeom prst="rect">
            <a:avLst/>
          </a:prstGeom>
        </p:spPr>
        <p:txBody>
          <a:bodyPr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3000" b="1" i="0" baseline="0" dirty="0"/>
          </a:p>
        </p:txBody>
      </p:sp>
    </p:spTree>
    <p:extLst>
      <p:ext uri="{BB962C8B-B14F-4D97-AF65-F5344CB8AC3E}">
        <p14:creationId xmlns:p14="http://schemas.microsoft.com/office/powerpoint/2010/main" val="25076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text styles</a:t>
            </a:r>
          </a:p>
          <a:p>
            <a:pPr lvl="1"/>
            <a:r>
              <a:rPr lang="en-GB" altLang="en-US" dirty="0"/>
              <a:t>Second level</a:t>
            </a:r>
          </a:p>
          <a:p>
            <a:pPr lvl="2"/>
            <a:r>
              <a:rPr lang="en-GB" altLang="en-US" dirty="0"/>
              <a:t>Third level</a:t>
            </a:r>
          </a:p>
          <a:p>
            <a:pPr lvl="3"/>
            <a:r>
              <a:rPr lang="en-GB" altLang="en-US" dirty="0"/>
              <a:t>Fourth level</a:t>
            </a:r>
          </a:p>
          <a:p>
            <a:pPr lvl="4"/>
            <a:r>
              <a:rPr lang="en-GB" altLang="en-US" dirty="0"/>
              <a:t>Fifth level</a:t>
            </a:r>
          </a:p>
        </p:txBody>
      </p:sp>
      <p:pic>
        <p:nvPicPr>
          <p:cNvPr id="9" name="Picture 8" descr="Deal-2030-slides-w1920px.jpg">
            <a:extLst>
              <a:ext uri="{FF2B5EF4-FFF2-40B4-BE49-F238E27FC236}">
                <a16:creationId xmlns:a16="http://schemas.microsoft.com/office/drawing/2014/main" id="{231F5A3B-3D73-4F4A-BCB3-BE572C2722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0403"/>
            <a:ext cx="12192000" cy="1111250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163277"/>
            <a:ext cx="971126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934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2" r:id="rId3"/>
    <p:sldLayoutId id="2147483753" r:id="rId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i="0" baseline="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CA4C4-E3A9-084D-922C-E322DF1BDF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80147-8217-F54A-94CB-FFDE61AA3B79}" type="datetimeFigureOut">
              <a:rPr lang="en-US" smtClean="0"/>
              <a:t>4/28/2022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4B608B-6F2E-1C48-84F9-1845F8BF8B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94C31-CC47-ED4F-BC22-A99727D0E1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914AC-6919-1047-8D02-F452376012B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Deal-2030-header-footer-Powerpoint.jpg">
            <a:extLst>
              <a:ext uri="{FF2B5EF4-FFF2-40B4-BE49-F238E27FC236}">
                <a16:creationId xmlns:a16="http://schemas.microsoft.com/office/drawing/2014/main" id="{382E1725-C2C6-1B4F-AF4F-C12E58A35F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569"/>
          <a:stretch/>
        </p:blipFill>
        <p:spPr>
          <a:xfrm>
            <a:off x="0" y="0"/>
            <a:ext cx="12192000" cy="1264024"/>
          </a:xfrm>
          <a:prstGeom prst="rect">
            <a:avLst/>
          </a:prstGeom>
        </p:spPr>
      </p:pic>
      <p:pic>
        <p:nvPicPr>
          <p:cNvPr id="8" name="Picture 7" descr="Deal-2030-header-footer-Powerpoint.jpg">
            <a:extLst>
              <a:ext uri="{FF2B5EF4-FFF2-40B4-BE49-F238E27FC236}">
                <a16:creationId xmlns:a16="http://schemas.microsoft.com/office/drawing/2014/main" id="{E5060437-DA8B-0E4A-AF53-7B20F96C0B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02"/>
          <a:stretch/>
        </p:blipFill>
        <p:spPr>
          <a:xfrm>
            <a:off x="0" y="5822576"/>
            <a:ext cx="12192000" cy="103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2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8F8AAABF-193E-4661-945E-C429586E1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7"/>
            <a:ext cx="6891187" cy="5546414"/>
          </a:xfrm>
          <a:prstGeom prst="rect">
            <a:avLst/>
          </a:prstGeom>
          <a:solidFill>
            <a:schemeClr val="bg1">
              <a:alpha val="20000"/>
            </a:schemeClr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pic>
        <p:nvPicPr>
          <p:cNvPr id="4" name="Object 43" descr="preencoded.png">
            <a:extLst>
              <a:ext uri="{FF2B5EF4-FFF2-40B4-BE49-F238E27FC236}">
                <a16:creationId xmlns:a16="http://schemas.microsoft.com/office/drawing/2014/main" id="{70E4FD35-F765-427B-92A4-C9F5386CE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5" y="1084263"/>
            <a:ext cx="2309813" cy="4665663"/>
          </a:xfrm>
          <a:prstGeom prst="rect">
            <a:avLst/>
          </a:prstGeom>
        </p:spPr>
      </p:pic>
      <p:pic>
        <p:nvPicPr>
          <p:cNvPr id="7" name="Object 15" descr="preencoded.png">
            <a:extLst>
              <a:ext uri="{FF2B5EF4-FFF2-40B4-BE49-F238E27FC236}">
                <a16:creationId xmlns:a16="http://schemas.microsoft.com/office/drawing/2014/main" id="{EBC54451-9C0E-43C9-9F5C-76BB4060B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8988" y="1084263"/>
            <a:ext cx="1827213" cy="4665663"/>
          </a:xfrm>
          <a:prstGeom prst="rect">
            <a:avLst/>
          </a:prstGeom>
        </p:spPr>
      </p:pic>
      <p:pic>
        <p:nvPicPr>
          <p:cNvPr id="8" name="Object 13" descr="preencoded.png">
            <a:extLst>
              <a:ext uri="{FF2B5EF4-FFF2-40B4-BE49-F238E27FC236}">
                <a16:creationId xmlns:a16="http://schemas.microsoft.com/office/drawing/2014/main" id="{56B74F82-28EF-4592-87A5-4D944CF04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3350" y="1084263"/>
            <a:ext cx="2003425" cy="466566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989D1929-B218-5248-9A4D-4505EDB68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9870" y="961509"/>
            <a:ext cx="3233930" cy="47457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Local Authority Update </a:t>
            </a:r>
            <a:b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b="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Charmaine Tarring – Service Lead SEND</a:t>
            </a:r>
          </a:p>
        </p:txBody>
      </p:sp>
    </p:spTree>
    <p:extLst>
      <p:ext uri="{BB962C8B-B14F-4D97-AF65-F5344CB8AC3E}">
        <p14:creationId xmlns:p14="http://schemas.microsoft.com/office/powerpoint/2010/main" val="321311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E78AE47-78A3-489D-9145-917B16EFB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context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5FDD2-11EC-4441-8FF3-3219693804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9D57EF3-3DDC-4072-AB53-A445DEDCF6AC}"/>
              </a:ext>
            </a:extLst>
          </p:cNvPr>
          <p:cNvSpPr/>
          <p:nvPr/>
        </p:nvSpPr>
        <p:spPr bwMode="auto">
          <a:xfrm>
            <a:off x="382855" y="3105507"/>
            <a:ext cx="4677659" cy="2758202"/>
          </a:xfrm>
          <a:prstGeom prst="roundRect">
            <a:avLst/>
          </a:prstGeom>
          <a:solidFill>
            <a:srgbClr val="C3DDEB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000" b="1" u="sng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Significant increase in demand/need:</a:t>
            </a:r>
            <a:endParaRPr lang="en-US" sz="2000" b="1" u="sng" dirty="0">
              <a:solidFill>
                <a:schemeClr val="tx1"/>
              </a:solidFill>
            </a:endParaRPr>
          </a:p>
          <a:p>
            <a:pPr algn="ctr" defTabSz="9144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chemeClr val="tx1"/>
                </a:solidFill>
              </a:rPr>
              <a:t>30% increase </a:t>
            </a:r>
            <a:r>
              <a:rPr lang="en-US" sz="2000" b="1" u="sng" dirty="0">
                <a:solidFill>
                  <a:schemeClr val="tx1"/>
                </a:solidFill>
              </a:rPr>
              <a:t>EHCP </a:t>
            </a:r>
            <a:r>
              <a:rPr lang="en-US" sz="2000" b="1" dirty="0">
                <a:solidFill>
                  <a:schemeClr val="tx1"/>
                </a:solidFill>
              </a:rPr>
              <a:t>Jan 2019 – Jan 2022</a:t>
            </a:r>
          </a:p>
          <a:p>
            <a:pPr algn="ctr" defTabSz="9144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42%  increase Autism Spectrum Disorder</a:t>
            </a:r>
          </a:p>
          <a:p>
            <a:pPr algn="ctr" defTabSz="9144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27% Increase Social Emotional and Mental Health</a:t>
            </a:r>
          </a:p>
          <a:p>
            <a:pPr algn="ctr" defTabSz="9144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chemeClr val="tx1"/>
                </a:solidFill>
              </a:rPr>
              <a:t>54% Increase Speech and Language  Needs</a:t>
            </a:r>
          </a:p>
          <a:p>
            <a:pPr algn="ctr" defTabSz="9144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790A59F-6B3A-4B4A-A775-9EFC3B4E8DB8}"/>
              </a:ext>
            </a:extLst>
          </p:cNvPr>
          <p:cNvSpPr/>
          <p:nvPr/>
        </p:nvSpPr>
        <p:spPr bwMode="auto">
          <a:xfrm>
            <a:off x="382855" y="1600206"/>
            <a:ext cx="6309359" cy="1430179"/>
          </a:xfrm>
          <a:prstGeom prst="roundRect">
            <a:avLst/>
          </a:prstGeom>
          <a:solidFill>
            <a:srgbClr val="D6BAE4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defTabSz="9144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COVID-19 Pandemic has had a disproportionate impact on children and young people with SEND and their families. </a:t>
            </a:r>
          </a:p>
          <a:p>
            <a:pPr algn="ctr" defTabSz="914400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973A4DD-BD1B-4CA6-9C59-56D1B8768817}"/>
              </a:ext>
            </a:extLst>
          </p:cNvPr>
          <p:cNvSpPr/>
          <p:nvPr/>
        </p:nvSpPr>
        <p:spPr bwMode="auto">
          <a:xfrm>
            <a:off x="6938937" y="1600206"/>
            <a:ext cx="4396739" cy="1464231"/>
          </a:xfrm>
          <a:prstGeom prst="roundRect">
            <a:avLst/>
          </a:prstGeom>
          <a:solidFill>
            <a:srgbClr val="FFF6B3"/>
          </a:solidFill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ct val="100000"/>
              </a:lnSpc>
            </a:pPr>
            <a:r>
              <a:rPr lang="en-GB" sz="2000" dirty="0">
                <a:solidFill>
                  <a:schemeClr val="tx1"/>
                </a:solidFill>
              </a:rPr>
              <a:t> Currently 61% of children identified as SEN support are in the Nursery or Primary phase and 39% are in the Secondary phase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138ED8F-08AB-45F0-92B0-82D1446F8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8170" y="3324314"/>
            <a:ext cx="4697001" cy="319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23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erson listening through wall">
            <a:extLst>
              <a:ext uri="{FF2B5EF4-FFF2-40B4-BE49-F238E27FC236}">
                <a16:creationId xmlns:a16="http://schemas.microsoft.com/office/drawing/2014/main" id="{56690E87-6263-4C9B-90BD-BE6A57F6AE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234" y="1188226"/>
            <a:ext cx="6505575" cy="55064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E78AE47-78A3-489D-9145-917B16EFB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Wigan PCF Priorities 2021/22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499B9E-83C9-4A4D-90A3-EE9DDBACF5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1191" y="1600206"/>
            <a:ext cx="5773209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u="sng" dirty="0"/>
              <a:t>‘You Said’ </a:t>
            </a:r>
            <a:r>
              <a:rPr lang="en-US" sz="1600" b="1" u="sng" dirty="0"/>
              <a:t>– from PCF survey 2020/21</a:t>
            </a:r>
          </a:p>
          <a:p>
            <a:pPr marL="0" indent="0">
              <a:buNone/>
            </a:pPr>
            <a:r>
              <a:rPr lang="en-US" dirty="0"/>
              <a:t>Parent Carer top priorities: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 Neurodevelopmental Pathway</a:t>
            </a:r>
          </a:p>
          <a:p>
            <a:r>
              <a:rPr lang="en-US" dirty="0"/>
              <a:t>  Inclusion in Schools</a:t>
            </a:r>
          </a:p>
          <a:p>
            <a:r>
              <a:rPr lang="en-US" dirty="0"/>
              <a:t>  CAMHS</a:t>
            </a:r>
          </a:p>
          <a:p>
            <a:pPr marL="0" indent="0">
              <a:buNone/>
            </a:pPr>
            <a:endParaRPr lang="en-US" b="1" u="sn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5FDD2-11EC-4441-8FF3-3219693804E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568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E3733-554C-4300-80AF-A6DF5EACF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3" y="1143754"/>
            <a:ext cx="5386917" cy="639762"/>
          </a:xfrm>
        </p:spPr>
        <p:txBody>
          <a:bodyPr/>
          <a:lstStyle/>
          <a:p>
            <a:r>
              <a:rPr lang="en-GB" dirty="0"/>
              <a:t>Excellence In Education Strategy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499B9E-83C9-4A4D-90A3-EE9DDBACF5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b="1" u="sng" dirty="0"/>
          </a:p>
          <a:p>
            <a:pPr marL="0" indent="0">
              <a:buNone/>
            </a:pPr>
            <a:endParaRPr lang="en-US" b="1" u="sng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8FCC2E9-85BE-4A6E-B373-7D2CE270B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143754"/>
            <a:ext cx="5389033" cy="639762"/>
          </a:xfrm>
        </p:spPr>
        <p:txBody>
          <a:bodyPr/>
          <a:lstStyle/>
          <a:p>
            <a:r>
              <a:rPr lang="en-GB" dirty="0"/>
              <a:t>SEND Priority Plan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85FDD2-11EC-4441-8FF3-3219693804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96517" y="1936880"/>
            <a:ext cx="5953313" cy="4476446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2400" dirty="0"/>
              <a:t>1. Education settings are fully inclusive and provide Excellent Education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2400" dirty="0"/>
              <a:t>2. </a:t>
            </a:r>
            <a:r>
              <a:rPr lang="en-GB" dirty="0"/>
              <a:t>Promote, nurture, support and maintain</a:t>
            </a:r>
            <a:r>
              <a:rPr lang="en-GB" sz="2400" dirty="0"/>
              <a:t> health and wellbeing outcomes for all children with SEND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2400" dirty="0"/>
              <a:t>3. Clear pathways and right support at the right time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/>
              <a:t>4. Co-production is embedded in the design and delivery of services </a:t>
            </a:r>
          </a:p>
          <a:p>
            <a:pPr marL="0" indent="0">
              <a:spcAft>
                <a:spcPts val="0"/>
              </a:spcAft>
              <a:buNone/>
            </a:pPr>
            <a:endParaRPr lang="en-GB" sz="2400" dirty="0"/>
          </a:p>
          <a:p>
            <a:pPr marL="0" indent="0">
              <a:spcAft>
                <a:spcPts val="0"/>
              </a:spcAft>
              <a:buNone/>
            </a:pPr>
            <a:r>
              <a:rPr lang="en-GB" sz="2400" dirty="0"/>
              <a:t>5. Improved social inclusion 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2400" dirty="0"/>
          </a:p>
          <a:p>
            <a:pPr lvl="0">
              <a:lnSpc>
                <a:spcPct val="100000"/>
              </a:lnSpc>
              <a:spcAft>
                <a:spcPts val="0"/>
              </a:spcAft>
            </a:pPr>
            <a:endParaRPr lang="en-GB" sz="2400" dirty="0"/>
          </a:p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10EF7C-A782-461C-89AF-0CF7BAE831CA}"/>
              </a:ext>
            </a:extLst>
          </p:cNvPr>
          <p:cNvSpPr txBox="1"/>
          <p:nvPr/>
        </p:nvSpPr>
        <p:spPr>
          <a:xfrm>
            <a:off x="609600" y="2081188"/>
            <a:ext cx="5282533" cy="46525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2400" i="0" u="none" strike="noStrike" baseline="0" dirty="0">
                <a:solidFill>
                  <a:srgbClr val="1A1A1A"/>
                </a:solidFill>
                <a:latin typeface="+mn-lt"/>
              </a:rPr>
              <a:t>1. Ensuring a high quality of Education</a:t>
            </a:r>
          </a:p>
          <a:p>
            <a:pPr algn="l">
              <a:lnSpc>
                <a:spcPct val="100000"/>
              </a:lnSpc>
            </a:pPr>
            <a:endParaRPr lang="en-GB" sz="2400" i="0" u="none" strike="noStrike" baseline="0" dirty="0">
              <a:solidFill>
                <a:srgbClr val="1A1A1A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en-GB" sz="2400" i="0" u="none" strike="noStrike" baseline="0" dirty="0">
                <a:solidFill>
                  <a:srgbClr val="1A1A1A"/>
                </a:solidFill>
                <a:latin typeface="+mn-lt"/>
              </a:rPr>
              <a:t>2. Good levels of health and wellbeing for all children</a:t>
            </a:r>
          </a:p>
          <a:p>
            <a:pPr algn="l">
              <a:lnSpc>
                <a:spcPct val="100000"/>
              </a:lnSpc>
            </a:pPr>
            <a:endParaRPr lang="en-GB" sz="2400" i="0" u="none" strike="noStrike" baseline="0" dirty="0">
              <a:solidFill>
                <a:srgbClr val="1A1A1A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en-GB" sz="2400" dirty="0">
                <a:solidFill>
                  <a:srgbClr val="1A1A1A"/>
                </a:solidFill>
                <a:latin typeface="+mn-lt"/>
              </a:rPr>
              <a:t>3.</a:t>
            </a:r>
            <a:r>
              <a:rPr lang="en-GB" sz="2400" i="0" u="none" strike="noStrike" baseline="0" dirty="0">
                <a:solidFill>
                  <a:srgbClr val="1A1A1A"/>
                </a:solidFill>
                <a:latin typeface="+mn-lt"/>
              </a:rPr>
              <a:t>An education system that is inclusive of all children</a:t>
            </a:r>
          </a:p>
          <a:p>
            <a:pPr algn="l">
              <a:lnSpc>
                <a:spcPct val="100000"/>
              </a:lnSpc>
            </a:pPr>
            <a:endParaRPr lang="en-GB" sz="2400" i="0" u="none" strike="noStrike" baseline="0" dirty="0">
              <a:solidFill>
                <a:srgbClr val="1A1A1A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en-GB" sz="2400" i="0" u="none" strike="noStrike" baseline="0" dirty="0">
                <a:solidFill>
                  <a:srgbClr val="1A1A1A"/>
                </a:solidFill>
                <a:latin typeface="+mn-lt"/>
              </a:rPr>
              <a:t>4. Developing a Child Friendly Borough through strong partnerships</a:t>
            </a:r>
          </a:p>
          <a:p>
            <a:pPr algn="l">
              <a:lnSpc>
                <a:spcPct val="100000"/>
              </a:lnSpc>
            </a:pPr>
            <a:endParaRPr lang="en-GB" sz="2400" i="0" u="none" strike="noStrike" baseline="0" dirty="0">
              <a:solidFill>
                <a:srgbClr val="1A1A1A"/>
              </a:solidFill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en-GB" sz="2400" i="0" u="none" strike="noStrike" baseline="0" dirty="0">
                <a:solidFill>
                  <a:srgbClr val="1A1A1A"/>
                </a:solidFill>
                <a:latin typeface="+mn-lt"/>
              </a:rPr>
              <a:t>5.  Preparing young people for successful careers and adulthood</a:t>
            </a:r>
            <a:endParaRPr lang="en-GB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14845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ental health awareness mural">
            <a:extLst>
              <a:ext uri="{FF2B5EF4-FFF2-40B4-BE49-F238E27FC236}">
                <a16:creationId xmlns:a16="http://schemas.microsoft.com/office/drawing/2014/main" id="{1D5AD240-C9FC-4B0F-AF12-5601E9BB7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825" y="1262464"/>
            <a:ext cx="5528574" cy="5317299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17888F5-87DF-422D-A140-11D0EC507D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374" y="1428750"/>
            <a:ext cx="5389033" cy="4697413"/>
          </a:xfrm>
        </p:spPr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Calibri" panose="020F0502020204030204" pitchFamily="34" charset="0"/>
              </a:rPr>
              <a:t> </a:t>
            </a: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989397-85D9-47BD-8069-30FD781AD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‘We did’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59BBF-C8A0-4F6C-857A-46CA3A9792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716066"/>
            <a:ext cx="5386917" cy="4410097"/>
          </a:xfrm>
        </p:spPr>
        <p:txBody>
          <a:bodyPr/>
          <a:lstStyle/>
          <a:p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Support the early identification of neurodevelopmental conditions and ensure that those children have the right support at the earliest opportunity. (Priority 2) </a:t>
            </a:r>
          </a:p>
          <a:p>
            <a:r>
              <a:rPr lang="en-GB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an effective and responsive early intervention offer for children and young people’s mental health and wellbeing in our education settings. (Priority 1 and 2)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722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E32F2F-7604-4E37-A444-9652ECDE5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339056"/>
            <a:ext cx="5386917" cy="639762"/>
          </a:xfrm>
        </p:spPr>
        <p:txBody>
          <a:bodyPr/>
          <a:lstStyle/>
          <a:p>
            <a:r>
              <a:rPr lang="en-GB" dirty="0"/>
              <a:t>What have we done?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96906-4EA6-4D20-AA94-CB8C8C3D241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GB" dirty="0">
                <a:ea typeface="Times New Roman" panose="02020603050405020304" pitchFamily="18" charset="0"/>
              </a:rPr>
              <a:t>O</a:t>
            </a:r>
            <a:r>
              <a:rPr lang="en-GB" dirty="0">
                <a:effectLst/>
                <a:ea typeface="Times New Roman" panose="02020603050405020304" pitchFamily="18" charset="0"/>
              </a:rPr>
              <a:t>utreach offer has been reviewed</a:t>
            </a:r>
          </a:p>
          <a:p>
            <a:r>
              <a:rPr lang="en-GB" dirty="0">
                <a:ea typeface="Times New Roman" panose="02020603050405020304" pitchFamily="18" charset="0"/>
              </a:rPr>
              <a:t>Continued Professional Development and SEND Champions</a:t>
            </a:r>
          </a:p>
          <a:p>
            <a:r>
              <a:rPr lang="en-GB" dirty="0">
                <a:ea typeface="Times New Roman" panose="02020603050405020304" pitchFamily="18" charset="0"/>
              </a:rPr>
              <a:t> </a:t>
            </a:r>
            <a:r>
              <a:rPr lang="en-GB" dirty="0">
                <a:effectLst/>
                <a:ea typeface="Times New Roman" panose="02020603050405020304" pitchFamily="18" charset="0"/>
              </a:rPr>
              <a:t> SEND Included in School Improvement</a:t>
            </a:r>
          </a:p>
          <a:p>
            <a:r>
              <a:rPr lang="en-GB" dirty="0">
                <a:ea typeface="Times New Roman" panose="02020603050405020304" pitchFamily="18" charset="0"/>
              </a:rPr>
              <a:t>Av1 Robots</a:t>
            </a:r>
          </a:p>
          <a:p>
            <a:r>
              <a:rPr lang="en-GB" dirty="0">
                <a:ea typeface="Times New Roman" panose="02020603050405020304" pitchFamily="18" charset="0"/>
              </a:rPr>
              <a:t>Graduated Approach training for settings and partnership</a:t>
            </a:r>
          </a:p>
          <a:p>
            <a:r>
              <a:rPr lang="en-GB" dirty="0">
                <a:ea typeface="Times New Roman" panose="02020603050405020304" pitchFamily="18" charset="0"/>
              </a:rPr>
              <a:t>Inclusion strategy group</a:t>
            </a:r>
          </a:p>
          <a:p>
            <a:endParaRPr lang="en-GB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86EB2F-A980-4926-A9DF-9E1176CCAC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339056"/>
            <a:ext cx="5389033" cy="639762"/>
          </a:xfrm>
        </p:spPr>
        <p:txBody>
          <a:bodyPr/>
          <a:lstStyle/>
          <a:p>
            <a:r>
              <a:rPr lang="en-GB" dirty="0"/>
              <a:t>What is detailed in SEND Priority Plan?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6DE0643-36EF-44B8-B12C-67B072544B4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dirty="0"/>
              <a:t>Develop system wide approach to attendance</a:t>
            </a:r>
          </a:p>
          <a:p>
            <a:r>
              <a:rPr lang="en-GB" dirty="0"/>
              <a:t>DfE Wellbeing Return roll out </a:t>
            </a:r>
          </a:p>
          <a:p>
            <a:r>
              <a:rPr lang="en-GB" dirty="0"/>
              <a:t>Emotionally Friendly schools </a:t>
            </a:r>
          </a:p>
          <a:p>
            <a:r>
              <a:rPr lang="en-GB" dirty="0"/>
              <a:t>Alternative provision framework</a:t>
            </a:r>
          </a:p>
          <a:p>
            <a:r>
              <a:rPr lang="en-GB" dirty="0"/>
              <a:t>SEN Support offer developed</a:t>
            </a:r>
          </a:p>
          <a:p>
            <a:r>
              <a:rPr lang="en-GB" dirty="0"/>
              <a:t>SEND Review process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46A6A2F-CF60-4255-B6BE-0DB944B00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0"/>
            <a:ext cx="9711267" cy="1143000"/>
          </a:xfrm>
        </p:spPr>
        <p:txBody>
          <a:bodyPr/>
          <a:lstStyle/>
          <a:p>
            <a:r>
              <a:rPr lang="en-GB" dirty="0"/>
              <a:t>Inclusion in Schools and Settings</a:t>
            </a:r>
          </a:p>
        </p:txBody>
      </p:sp>
    </p:spTree>
    <p:extLst>
      <p:ext uri="{BB962C8B-B14F-4D97-AF65-F5344CB8AC3E}">
        <p14:creationId xmlns:p14="http://schemas.microsoft.com/office/powerpoint/2010/main" val="313618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ECED59A-D938-4269-A7BD-EF048F6F8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63277"/>
            <a:ext cx="9711267" cy="1143000"/>
          </a:xfrm>
        </p:spPr>
        <p:txBody>
          <a:bodyPr wrap="square" anchor="ctr">
            <a:normAutofit/>
          </a:bodyPr>
          <a:lstStyle/>
          <a:p>
            <a:r>
              <a:rPr lang="en-GB" dirty="0"/>
              <a:t>Thank you</a:t>
            </a:r>
          </a:p>
        </p:txBody>
      </p:sp>
      <p:pic>
        <p:nvPicPr>
          <p:cNvPr id="8" name="Content Placeholder 7" descr="Wood human figure">
            <a:extLst>
              <a:ext uri="{FF2B5EF4-FFF2-40B4-BE49-F238E27FC236}">
                <a16:creationId xmlns:a16="http://schemas.microsoft.com/office/drawing/2014/main" id="{B4DE7CD5-FB15-4C7F-B0F5-46952D6BC1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766" y="1600206"/>
            <a:ext cx="6780468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2083888695"/>
      </p:ext>
    </p:extLst>
  </p:cSld>
  <p:clrMapOvr>
    <a:masterClrMapping/>
  </p:clrMapOvr>
</p:sld>
</file>

<file path=ppt/theme/theme1.xml><?xml version="1.0" encoding="utf-8"?>
<a:theme xmlns:a="http://schemas.openxmlformats.org/drawingml/2006/main" name="1_Copy of PresentationTemplate">
  <a:themeElements>
    <a:clrScheme name="1_Copy of Presentation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Copy of Presentation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py of Presentation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py of Presentation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py of Presentation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py of Presentation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py of Presentation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py of Presentation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l">
          <a:lnSpc>
            <a:spcPct val="100000"/>
          </a:lnSpc>
          <a:defRPr sz="2800" dirty="0">
            <a:solidFill>
              <a:schemeClr val="tx1"/>
            </a:solidFill>
            <a:latin typeface="+mn-lt"/>
          </a:defRPr>
        </a:defPPr>
      </a:lstStyle>
    </a:spDef>
    <a:txDef>
      <a:spPr>
        <a:noFill/>
      </a:spPr>
      <a:bodyPr wrap="square" rtlCol="0">
        <a:spAutoFit/>
      </a:bodyPr>
      <a:lstStyle>
        <a:defPPr algn="l">
          <a:lnSpc>
            <a:spcPct val="100000"/>
          </a:lnSpc>
          <a:defRPr sz="2800" dirty="0" smtClean="0">
            <a:solidFill>
              <a:schemeClr val="tx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4C4E56"/>
      </a:accent1>
      <a:accent2>
        <a:srgbClr val="FFFFFF"/>
      </a:accent2>
      <a:accent3>
        <a:srgbClr val="000000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BrownStd-Bold"/>
        <a:ea typeface="BrownStd-Bold"/>
        <a:cs typeface="BrownStd-Bold"/>
      </a:majorFont>
      <a:minorFont>
        <a:latin typeface="BrownStd-Bold"/>
        <a:ea typeface="BrownStd-Bold"/>
        <a:cs typeface="BrownStd-Bold"/>
      </a:minorFont>
    </a:fontScheme>
    <a:fmtScheme name="White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solidFill>
          <a:schemeClr val="accent1">
            <a:hueOff val="-13193513"/>
            <a:satOff val="78559"/>
            <a:lumOff val="4254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ts val="43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chemeClr val="accent2">
                <a:hueOff val="-10700000"/>
                <a:satOff val="-46084"/>
                <a:lumOff val="-58039"/>
              </a:schemeClr>
            </a:solidFill>
            <a:effectLst/>
            <a:uFillTx/>
            <a:latin typeface="BrownStd-Regular"/>
            <a:ea typeface="BrownStd-Regular"/>
            <a:cs typeface="BrownStd-Regular"/>
            <a:sym typeface="BrownStd-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50800" cap="rnd">
          <a:solidFill>
            <a:schemeClr val="accent4">
              <a:hueOff val="927941"/>
              <a:satOff val="-10601"/>
              <a:lumOff val="-5960"/>
            </a:schemeClr>
          </a:solidFill>
          <a:custDash>
            <a:ds d="100000" sp="200000"/>
          </a:custDash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ts val="19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chemeClr val="accent3"/>
            </a:solidFill>
            <a:effectLst/>
            <a:uFillTx/>
            <a:latin typeface="BrownStd-Regular"/>
            <a:ea typeface="BrownStd-Regular"/>
            <a:cs typeface="BrownStd-Regular"/>
            <a:sym typeface="BrownStd-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Uploaded_x0020_for xmlns="81cbe05d-d6dd-4c31-bf73-3d59a46911f0">Mark O'Brien</Uploaded_x0020_for>
  </documentManagement>
</p:properties>
</file>

<file path=customXml/item2.xml><?xml version="1.0" encoding="utf-8"?>
<?mso-contentType ?>
<FormTemplates xmlns="http://schemas.microsoft.com/sharepoint/v3/contenttype/form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07F709B50435458F919EEB47EB9EDE" ma:contentTypeVersion="10" ma:contentTypeDescription="" ma:contentTypeScope="" ma:versionID="7756f788a35b96c76a94d61bbee9041a">
  <xsd:schema xmlns:xsd="http://www.w3.org/2001/XMLSchema" xmlns:xs="http://www.w3.org/2001/XMLSchema" xmlns:p="http://schemas.microsoft.com/office/2006/metadata/properties" xmlns:ns2="81cbe05d-d6dd-4c31-bf73-3d59a46911f0" targetNamespace="http://schemas.microsoft.com/office/2006/metadata/properties" ma:root="true" ma:fieldsID="db2d7dff4a615d64ed39736b1bc00372" ns2:_="">
    <xsd:import namespace="81cbe05d-d6dd-4c31-bf73-3d59a46911f0"/>
    <xsd:element name="properties">
      <xsd:complexType>
        <xsd:sequence>
          <xsd:element name="documentManagement">
            <xsd:complexType>
              <xsd:all>
                <xsd:element ref="ns2:Uploaded_x0020_fo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cbe05d-d6dd-4c31-bf73-3d59a46911f0" elementFormDefault="qualified">
    <xsd:import namespace="http://schemas.microsoft.com/office/2006/documentManagement/types"/>
    <xsd:import namespace="http://schemas.microsoft.com/office/infopath/2007/PartnerControls"/>
    <xsd:element name="Uploaded_x0020_for" ma:index="8" nillable="true" ma:displayName="Uploaded for" ma:internalName="Uploaded_x0020_fo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FBEEBD-0D6C-42B7-A928-1E58F1C9C22E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81cbe05d-d6dd-4c31-bf73-3d59a46911f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5DDBD57-9328-44EA-8B47-5AE06BF982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8274F7-BAD5-47AC-8966-A923CB85D6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cbe05d-d6dd-4c31-bf73-3d59a46911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9238</TotalTime>
  <Words>368</Words>
  <Application>Microsoft Office PowerPoint</Application>
  <PresentationFormat>Widescreen</PresentationFormat>
  <Paragraphs>58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BrownStd-Regular</vt:lpstr>
      <vt:lpstr>Calibri</vt:lpstr>
      <vt:lpstr>Helvetica Neue</vt:lpstr>
      <vt:lpstr>1_Copy of PresentationTemplate</vt:lpstr>
      <vt:lpstr>Custom Design</vt:lpstr>
      <vt:lpstr>Local Authority Update  Charmaine Tarring – Service Lead SEND</vt:lpstr>
      <vt:lpstr>Current context </vt:lpstr>
      <vt:lpstr>Wigan PCF Priorities 2021/22</vt:lpstr>
      <vt:lpstr>PowerPoint Presentation</vt:lpstr>
      <vt:lpstr>‘We did’</vt:lpstr>
      <vt:lpstr>Inclusion in Schools and Settings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Rees, Kathryn</dc:creator>
  <cp:lastModifiedBy>Lisa Aldred</cp:lastModifiedBy>
  <cp:revision>231</cp:revision>
  <cp:lastPrinted>2019-01-07T15:44:37Z</cp:lastPrinted>
  <dcterms:modified xsi:type="dcterms:W3CDTF">2022-04-28T13:12:59Z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0x010100C207F709B50435458F919EEB47EB9EDE</vt:lpwstr>
  </property>
</Properties>
</file>